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346" r:id="rId5"/>
    <p:sldId id="354" r:id="rId6"/>
    <p:sldId id="344" r:id="rId7"/>
    <p:sldId id="311" r:id="rId8"/>
    <p:sldId id="350" r:id="rId9"/>
    <p:sldId id="348" r:id="rId10"/>
    <p:sldId id="352" r:id="rId11"/>
    <p:sldId id="363" r:id="rId12"/>
    <p:sldId id="347" r:id="rId13"/>
    <p:sldId id="355" r:id="rId14"/>
    <p:sldId id="365" r:id="rId15"/>
    <p:sldId id="364" r:id="rId16"/>
    <p:sldId id="360" r:id="rId17"/>
    <p:sldId id="331" r:id="rId18"/>
    <p:sldId id="329" r:id="rId19"/>
    <p:sldId id="330" r:id="rId20"/>
    <p:sldId id="334" r:id="rId21"/>
    <p:sldId id="367" r:id="rId22"/>
    <p:sldId id="359" r:id="rId23"/>
    <p:sldId id="366" r:id="rId24"/>
    <p:sldId id="342" r:id="rId25"/>
    <p:sldId id="362" r:id="rId26"/>
    <p:sldId id="3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Couvreur" initials="VC" lastIdx="1" clrIdx="0">
    <p:extLst>
      <p:ext uri="{19B8F6BF-5375-455C-9EA6-DF929625EA0E}">
        <p15:presenceInfo xmlns:p15="http://schemas.microsoft.com/office/powerpoint/2012/main" userId="S-1-5-21-3833422039-1977871958-3486634389-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6E"/>
    <a:srgbClr val="4F7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 autoAdjust="0"/>
    <p:restoredTop sz="84537" autoAdjust="0"/>
  </p:normalViewPr>
  <p:slideViewPr>
    <p:cSldViewPr snapToGrid="0">
      <p:cViewPr varScale="1">
        <p:scale>
          <a:sx n="78" d="100"/>
          <a:sy n="78" d="100"/>
        </p:scale>
        <p:origin x="974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16E9E-B36D-4841-A628-9611C8054222}" type="datetimeFigureOut">
              <a:rPr lang="fr-BE" smtClean="0"/>
              <a:t>09-09-25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B5A60-36C8-44EF-ADCA-9236E4D0086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Q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5A60-36C8-44EF-ADCA-9236E4D00867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840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5A60-36C8-44EF-ADCA-9236E4D00867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449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600" y="1122363"/>
            <a:ext cx="6866287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14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1392" y="3602038"/>
            <a:ext cx="685249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ln>
                  <a:solidFill>
                    <a:sysClr val="windowText" lastClr="000000"/>
                  </a:solidFill>
                </a:ln>
                <a:solidFill>
                  <a:srgbClr val="0014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09BBC531-25EC-47CE-B2C7-85A1BEA7F9EE}"/>
              </a:ext>
            </a:extLst>
          </p:cNvPr>
          <p:cNvSpPr txBox="1">
            <a:spLocks/>
          </p:cNvSpPr>
          <p:nvPr/>
        </p:nvSpPr>
        <p:spPr>
          <a:xfrm>
            <a:off x="5011387" y="796885"/>
            <a:ext cx="7113938" cy="15482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The 1</a:t>
            </a:r>
            <a:r>
              <a:rPr lang="en-US" sz="1600" baseline="300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 International Summer school on advanced soil physics  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Modeling Water Fluxes in the Soil-Plant System</a:t>
            </a:r>
          </a:p>
          <a:p>
            <a:pPr algn="ctr"/>
            <a:endParaRPr lang="en-US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6EB560B-E547-4FD5-918A-B26CAD5E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/>
          <a:stretch/>
        </p:blipFill>
        <p:spPr>
          <a:xfrm>
            <a:off x="-318097" y="170070"/>
            <a:ext cx="5774180" cy="682942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1" name="Picture 2" descr="Bestand:UCLouvain logo.svg - Wikipedia">
            <a:extLst>
              <a:ext uri="{FF2B5EF4-FFF2-40B4-BE49-F238E27FC236}">
                <a16:creationId xmlns:a16="http://schemas.microsoft.com/office/drawing/2014/main" id="{F02AD59D-6ECC-4ED4-AB74-6C5B7FB9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894051" y="4557110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 — ISMC">
            <a:extLst>
              <a:ext uri="{FF2B5EF4-FFF2-40B4-BE49-F238E27FC236}">
                <a16:creationId xmlns:a16="http://schemas.microsoft.com/office/drawing/2014/main" id="{777B7637-EB75-4C64-A289-67C28FA1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3" y="4910123"/>
            <a:ext cx="1143213" cy="104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44034-6B54-4D0E-BC23-A930CDB8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172" y="6032349"/>
            <a:ext cx="1790946" cy="7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765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24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54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9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6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5625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125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59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>
              <a:defRPr lang="en-US" sz="1050" kern="1200" cap="all" baseline="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7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4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5412" y="631412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layout of summer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title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Bestand:UCLouvain logo.svg - Wikipedia">
            <a:extLst>
              <a:ext uri="{FF2B5EF4-FFF2-40B4-BE49-F238E27FC236}">
                <a16:creationId xmlns:a16="http://schemas.microsoft.com/office/drawing/2014/main" id="{5737DD69-C2FC-467B-9FD7-A537FD649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206501" y="6350034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9725F8A4-6607-4D00-9AEA-46CA88ADBB9D}"/>
              </a:ext>
            </a:extLst>
          </p:cNvPr>
          <p:cNvSpPr txBox="1">
            <a:spLocks/>
          </p:cNvSpPr>
          <p:nvPr/>
        </p:nvSpPr>
        <p:spPr>
          <a:xfrm>
            <a:off x="2904755" y="6452300"/>
            <a:ext cx="8407769" cy="26574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The 1</a:t>
            </a:r>
            <a:r>
              <a:rPr lang="en-US" sz="1100" baseline="30000" dirty="0"/>
              <a:t>st</a:t>
            </a:r>
            <a:r>
              <a:rPr lang="en-US" sz="1100" dirty="0"/>
              <a:t> International Summer school on advanced soil physics  “Modeling Water Transport in the Soil-Plant System''</a:t>
            </a:r>
          </a:p>
          <a:p>
            <a:endParaRPr lang="en-US" dirty="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0523D904-CFB6-4E86-B28D-A75A022CB79D}"/>
              </a:ext>
            </a:extLst>
          </p:cNvPr>
          <p:cNvSpPr/>
          <p:nvPr/>
        </p:nvSpPr>
        <p:spPr>
          <a:xfrm>
            <a:off x="11312524" y="9524"/>
            <a:ext cx="898525" cy="6834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1FB97AB0-4C49-4F20-8C33-F2F745339C71}"/>
              </a:ext>
            </a:extLst>
          </p:cNvPr>
          <p:cNvCxnSpPr/>
          <p:nvPr/>
        </p:nvCxnSpPr>
        <p:spPr>
          <a:xfrm flipH="1">
            <a:off x="11441112" y="6710363"/>
            <a:ext cx="460376" cy="0"/>
          </a:xfrm>
          <a:prstGeom prst="line">
            <a:avLst/>
          </a:prstGeom>
          <a:ln w="76200">
            <a:solidFill>
              <a:srgbClr val="9AB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11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866B-F76A-7A0B-73B0-89B5FE97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25" y="1122363"/>
            <a:ext cx="6596062" cy="2387600"/>
          </a:xfrm>
        </p:spPr>
        <p:txBody>
          <a:bodyPr>
            <a:normAutofit/>
          </a:bodyPr>
          <a:lstStyle/>
          <a:p>
            <a:r>
              <a:rPr lang="en-GB" dirty="0"/>
              <a:t>Root anatomies and hydraulics with GRANAR-MECHA</a:t>
            </a:r>
            <a:endParaRPr lang="en-S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9D7364-1678-8751-403D-85D3DB91E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4659" y="3602038"/>
            <a:ext cx="6379228" cy="16557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Adrien Heymans</a:t>
            </a:r>
          </a:p>
          <a:p>
            <a:r>
              <a:rPr lang="en-GB" dirty="0"/>
              <a:t>Valentin Couvreur</a:t>
            </a:r>
          </a:p>
          <a:p>
            <a:r>
              <a:rPr lang="en-GB" dirty="0"/>
              <a:t>Guillaume Lobet</a:t>
            </a:r>
          </a:p>
          <a:p>
            <a:r>
              <a:rPr lang="en-GB" dirty="0"/>
              <a:t>Marco </a:t>
            </a:r>
            <a:r>
              <a:rPr lang="en-GB" dirty="0" err="1"/>
              <a:t>d’agostino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1CB2F-F40C-1654-CCE2-8ADCE1E7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655638"/>
            <a:ext cx="67341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2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41FB3-1AC6-6DA4-55D7-9D0B8737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D1BC99-4F40-7261-D37E-E7598137B5BF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F424A6-B45B-645A-21C4-A8FEC28B8C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10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934C96-F59E-CBAF-7573-556F211BEED5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79BF17E-315E-4F68-0E7C-19C181444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2BC8F-09D1-B652-13F6-E002A722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39" y="1799304"/>
            <a:ext cx="2619046" cy="2648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9CA12-DB31-693C-D7C0-B853FAF3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131" y="638319"/>
            <a:ext cx="9171600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6513B-B43C-FF0D-E5D2-43A778FA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80" y="1420484"/>
            <a:ext cx="4190140" cy="228655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5F8B1FF-A3FF-B370-DC5F-DE301D89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03DCA5-DFAA-3E84-F5B0-FDD5657D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052" y="2249487"/>
            <a:ext cx="5423359" cy="35417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General</a:t>
            </a:r>
          </a:p>
          <a:p>
            <a:pPr>
              <a:lnSpc>
                <a:spcPct val="100000"/>
              </a:lnSpc>
            </a:pPr>
            <a:r>
              <a:rPr lang="en-GB" dirty="0"/>
              <a:t>Boundary conditions</a:t>
            </a:r>
          </a:p>
          <a:p>
            <a:pPr>
              <a:lnSpc>
                <a:spcPct val="100000"/>
              </a:lnSpc>
            </a:pPr>
            <a:r>
              <a:rPr lang="en-GB" dirty="0"/>
              <a:t>Geometry</a:t>
            </a:r>
          </a:p>
          <a:p>
            <a:pPr>
              <a:lnSpc>
                <a:spcPct val="100000"/>
              </a:lnSpc>
            </a:pPr>
            <a:r>
              <a:rPr lang="en-GB" dirty="0"/>
              <a:t>Hydraulics</a:t>
            </a:r>
          </a:p>
          <a:p>
            <a:pPr>
              <a:lnSpc>
                <a:spcPct val="100000"/>
              </a:lnSpc>
            </a:pPr>
            <a:r>
              <a:rPr lang="en-GB" dirty="0"/>
              <a:t>Hormones</a:t>
            </a:r>
            <a:endParaRPr lang="en-S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6E28D9-5E0F-3361-6EBC-0139FA9FF6D8}"/>
              </a:ext>
            </a:extLst>
          </p:cNvPr>
          <p:cNvSpPr/>
          <p:nvPr/>
        </p:nvSpPr>
        <p:spPr>
          <a:xfrm>
            <a:off x="5525729" y="2249487"/>
            <a:ext cx="3126658" cy="2656810"/>
          </a:xfrm>
          <a:prstGeom prst="roundRect">
            <a:avLst>
              <a:gd name="adj" fmla="val 852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77EC8D-5BE0-4FC0-F1BE-A22EED1CCE81}"/>
              </a:ext>
            </a:extLst>
          </p:cNvPr>
          <p:cNvSpPr/>
          <p:nvPr/>
        </p:nvSpPr>
        <p:spPr>
          <a:xfrm flipH="1">
            <a:off x="2399071" y="2418735"/>
            <a:ext cx="3126658" cy="30480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70D9DE-C540-3717-ACE8-46A2A0CC2CB5}"/>
              </a:ext>
            </a:extLst>
          </p:cNvPr>
          <p:cNvCxnSpPr/>
          <p:nvPr/>
        </p:nvCxnSpPr>
        <p:spPr>
          <a:xfrm>
            <a:off x="3234813" y="3429000"/>
            <a:ext cx="2487561" cy="0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3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2292-90BE-13D6-0A12-9E097806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69" y="1020454"/>
            <a:ext cx="9905999" cy="3541714"/>
          </a:xfrm>
        </p:spPr>
        <p:txBody>
          <a:bodyPr/>
          <a:lstStyle/>
          <a:p>
            <a:r>
              <a:rPr lang="en-GB" dirty="0"/>
              <a:t>Back to R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367D5-E24D-57E3-0839-BE255701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7" y="1896159"/>
            <a:ext cx="10005927" cy="478577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8AED5BD-FE96-0AAE-5542-83882C2E0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0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FB9B-9E18-82B4-4280-F4E2F880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B94D-9DBC-7D93-5182-F65F7A8A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214A3-BD4C-16FB-E744-709931F5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4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14048" y="6544900"/>
            <a:ext cx="440917" cy="3077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14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428017-ACE2-4CC2-97E3-7C8761659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0"/>
          <a:stretch/>
        </p:blipFill>
        <p:spPr>
          <a:xfrm>
            <a:off x="3243072" y="952155"/>
            <a:ext cx="5705855" cy="5187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2D71C-68D5-49CE-88A9-048B8CE532C5}"/>
              </a:ext>
            </a:extLst>
          </p:cNvPr>
          <p:cNvSpPr/>
          <p:nvPr/>
        </p:nvSpPr>
        <p:spPr>
          <a:xfrm>
            <a:off x="3290300" y="1472362"/>
            <a:ext cx="461638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1DB3-15CB-45DF-90A9-8DF7BAB9954B}"/>
              </a:ext>
            </a:extLst>
          </p:cNvPr>
          <p:cNvSpPr/>
          <p:nvPr/>
        </p:nvSpPr>
        <p:spPr>
          <a:xfrm>
            <a:off x="3290300" y="5746497"/>
            <a:ext cx="648069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875F81-851B-43C4-8844-5725E3DE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AD0E58-74F1-46BA-95E4-DBC316447641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80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45E66E-ADC4-427E-B9F3-C9646FEA7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46" y="878098"/>
            <a:ext cx="4982946" cy="5337503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0F40AC8-B8C4-4B0C-B86D-E75B0D71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589BFB-370D-4348-83B3-952914253FC8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EA38AE7-4B67-4D7F-AA48-9EFBA1CE853C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15</a:t>
            </a:fld>
            <a:endParaRPr lang="de-DE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3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DF98C-69DD-4AC5-AD42-C106CC5ADDED}"/>
              </a:ext>
            </a:extLst>
          </p:cNvPr>
          <p:cNvSpPr/>
          <p:nvPr/>
        </p:nvSpPr>
        <p:spPr>
          <a:xfrm>
            <a:off x="3800708" y="898110"/>
            <a:ext cx="461638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9547A6D-8A38-446D-8977-337CC512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664126-4D82-4B38-9FDB-8BD1468B91B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19AB0A6-26D0-4AED-AC40-78734E763943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16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Influence of the proportion of aerenchyma on the relative kr for simulated monocot anatomies. The colors represent different levels of hydrophobic barrier development. 1: Endodermal Casparian strip (blue); 2: Endodermal suberization (red); 3: Endodermis full suberization and exodermal Casparian strip (green). The cross sections at the bottom of the figure, from left to right, show examples of roots with 0%, 25%, and 50% of aerenchyma.">
            <a:extLst>
              <a:ext uri="{FF2B5EF4-FFF2-40B4-BE49-F238E27FC236}">
                <a16:creationId xmlns:a16="http://schemas.microsoft.com/office/drawing/2014/main" id="{382C1582-5D8D-9C77-0C1F-8B6A3CE31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08" y="916964"/>
            <a:ext cx="4953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3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57781" y="6544900"/>
            <a:ext cx="440899" cy="3077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17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1DC94-68F7-4C52-A7E6-1F2F8736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05" y="1997612"/>
            <a:ext cx="4954008" cy="36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777DD6-067C-4AF5-BFE8-E92EC467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7191115"/>
            <a:ext cx="3373621" cy="25043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15B156-A976-4B96-A7CE-D55282E4D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945" y="7191115"/>
            <a:ext cx="3373621" cy="25043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C96284-B7B0-4500-B71D-C0ADE38AE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40" y="7191115"/>
            <a:ext cx="3373621" cy="25043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869117-3F9F-44C9-A7CA-B82E326BF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0" y="7191115"/>
            <a:ext cx="3373621" cy="25043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FFC6A6-57A9-499B-B3D8-BA525AC26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16" y="1997612"/>
            <a:ext cx="4904471" cy="36783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D70EAB-D3AB-4EE6-BDC1-6F052B70F238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75E04C-FA74-4108-AE0F-FD287B0A7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HANDS ON GRANAR 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Try to </a:t>
            </a:r>
            <a:r>
              <a:rPr lang="fr-FR" sz="2800" kern="0" dirty="0" err="1">
                <a:solidFill>
                  <a:srgbClr val="002060"/>
                </a:solidFill>
                <a:latin typeface="Helvetica" pitchFamily="34" charset="0"/>
              </a:rPr>
              <a:t>reproduce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 one of </a:t>
            </a:r>
            <a:r>
              <a:rPr lang="fr-FR" sz="2800" kern="0" dirty="0" err="1">
                <a:solidFill>
                  <a:srgbClr val="002060"/>
                </a:solidFill>
                <a:latin typeface="Helvetica" pitchFamily="34" charset="0"/>
              </a:rPr>
              <a:t>these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 anatomies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D1C18A27-8A2B-404A-9AE7-108538C4335B}"/>
              </a:ext>
            </a:extLst>
          </p:cNvPr>
          <p:cNvSpPr/>
          <p:nvPr/>
        </p:nvSpPr>
        <p:spPr>
          <a:xfrm rot="10800000">
            <a:off x="1764791" y="777230"/>
            <a:ext cx="497763" cy="332308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FD698-4E0B-4238-BE2E-0F537ADB5400}"/>
              </a:ext>
            </a:extLst>
          </p:cNvPr>
          <p:cNvSpPr/>
          <p:nvPr/>
        </p:nvSpPr>
        <p:spPr>
          <a:xfrm>
            <a:off x="2569074" y="5748645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Principal root </a:t>
            </a:r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maize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B73</a:t>
            </a:r>
            <a:endParaRPr lang="fr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1F3B7-BB1B-4D9A-BD69-13E0D7565351}"/>
              </a:ext>
            </a:extLst>
          </p:cNvPr>
          <p:cNvSpPr/>
          <p:nvPr/>
        </p:nvSpPr>
        <p:spPr>
          <a:xfrm>
            <a:off x="8027205" y="574870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Lateral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root </a:t>
            </a:r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maize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B73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56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81CAF67-9CFC-EE78-4903-FC6478F40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D71CB-A520-888C-AA6F-B9D14870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87" y="629265"/>
            <a:ext cx="7829496" cy="619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417E-F3E3-1F22-780F-6A72754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CE57-58E6-260E-0BA9-5E652CCC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F15F98-D5EB-6655-157D-6481DDAD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0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8684-63CB-04B5-1B08-EDB72068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02B8-4BD5-E4A7-D23D-56FDB388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</a:t>
            </a:r>
          </a:p>
          <a:p>
            <a:r>
              <a:rPr lang="en-GB" dirty="0"/>
              <a:t>Modify</a:t>
            </a:r>
          </a:p>
          <a:p>
            <a:r>
              <a:rPr lang="en-GB" dirty="0"/>
              <a:t>Run</a:t>
            </a:r>
          </a:p>
          <a:p>
            <a:r>
              <a:rPr lang="en-GB" dirty="0"/>
              <a:t>Visualise</a:t>
            </a:r>
          </a:p>
          <a:p>
            <a:r>
              <a:rPr lang="en-GB" dirty="0"/>
              <a:t>Export</a:t>
            </a:r>
          </a:p>
          <a:p>
            <a:endParaRPr lang="en-SE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7D0D7AD6-29EC-BCEC-BB6F-B8850D294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4811" y="1357803"/>
            <a:ext cx="8736847" cy="44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5A796E-F7E3-C6BB-15CA-7EA10D114DBB}"/>
              </a:ext>
            </a:extLst>
          </p:cNvPr>
          <p:cNvGrpSpPr/>
          <p:nvPr/>
        </p:nvGrpSpPr>
        <p:grpSpPr>
          <a:xfrm>
            <a:off x="5027615" y="789039"/>
            <a:ext cx="6481840" cy="5584723"/>
            <a:chOff x="3012002" y="1093839"/>
            <a:chExt cx="6481840" cy="55847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E1042D-1D25-7304-3620-AE20F1FF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6548"/>
            <a:stretch>
              <a:fillRect/>
            </a:stretch>
          </p:blipFill>
          <p:spPr>
            <a:xfrm>
              <a:off x="3012002" y="1093839"/>
              <a:ext cx="3899367" cy="29349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2E765F-3E30-B52A-41DE-6147C62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52" t="66568" r="252" b="-20"/>
            <a:stretch>
              <a:fillRect/>
            </a:stretch>
          </p:blipFill>
          <p:spPr>
            <a:xfrm>
              <a:off x="3012002" y="3743633"/>
              <a:ext cx="3899367" cy="29349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70AA13-B5FA-73CB-32A7-7C21D817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0415" y="2359743"/>
              <a:ext cx="2503427" cy="902136"/>
            </a:xfrm>
            <a:prstGeom prst="rect">
              <a:avLst/>
            </a:prstGeom>
          </p:spPr>
        </p:pic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02F36CDE-0A3D-3F7D-2349-63C95574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5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273E96-F0FB-3090-17E5-6DF69E2C9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b="4562"/>
          <a:stretch>
            <a:fillRect/>
          </a:stretch>
        </p:blipFill>
        <p:spPr bwMode="auto">
          <a:xfrm>
            <a:off x="617621" y="312821"/>
            <a:ext cx="5967663" cy="654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46D7F-E9E9-CBC0-A808-750C97574E9A}"/>
              </a:ext>
            </a:extLst>
          </p:cNvPr>
          <p:cNvSpPr txBox="1"/>
          <p:nvPr/>
        </p:nvSpPr>
        <p:spPr>
          <a:xfrm>
            <a:off x="4588042" y="641230"/>
            <a:ext cx="76039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If roots from higher crown numbers show greater hydraulic conductance, what does this suggest about their internal structure?</a:t>
            </a:r>
            <a:endParaRPr lang="en-S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52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024C-3E4F-9C14-7289-791E940E6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24370-50B2-9BBE-7A73-0226A26A1BD7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03A7E8-5E52-3506-5392-80C10B8AEB72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22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C1F3F1-5829-2DDE-F175-0A27F2F56B47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32BE021-574D-2D65-BE4F-1310D0FC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95F0C6-F015-FFB9-A530-9E0D22D5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did I like about today?</a:t>
            </a:r>
          </a:p>
          <a:p>
            <a:r>
              <a:rPr lang="en-GB" dirty="0"/>
              <a:t>What did I learn?</a:t>
            </a:r>
          </a:p>
          <a:p>
            <a:r>
              <a:rPr lang="en-GB" dirty="0"/>
              <a:t>What will I do next?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463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DA84F-CC34-AD5F-3F45-366587E61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7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F8621-D7FB-5F36-FEF1-48721F5D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04" y="738907"/>
            <a:ext cx="5547841" cy="5380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DB153-7CA2-5140-E056-F3F245B74D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2576E"/>
              </a:clrFrom>
              <a:clrTo>
                <a:srgbClr val="52576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280" y="773379"/>
            <a:ext cx="5448404" cy="53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43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B9B09-E397-8127-48F3-F23EDD2D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E0E6D-64BF-B2A4-2BCA-368CD89DF4D7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92A34A7-7D04-BE52-9912-0F27658A7E16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3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FA79BB-03FD-BADA-25EB-35F183794EDD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4AB77BE-879A-FA19-EC8E-69BA5644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CFDB0B-CC1A-AB44-B1EE-F96EDE97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9FB899E-518A-CE49-70D1-92F2E33382EE}"/>
              </a:ext>
            </a:extLst>
          </p:cNvPr>
          <p:cNvSpPr/>
          <p:nvPr/>
        </p:nvSpPr>
        <p:spPr>
          <a:xfrm>
            <a:off x="2895600" y="5934075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29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4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6718CA-823E-49A2-8927-5E69E9838734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46B91C-FE00-4CEB-81EC-C339F8C8E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</a:t>
            </a:r>
            <a:r>
              <a:rPr lang="en-GB" sz="2800" kern="0" dirty="0">
                <a:solidFill>
                  <a:srgbClr val="002060"/>
                </a:solidFill>
                <a:latin typeface="Helvetica" pitchFamily="34" charset="0"/>
              </a:rPr>
              <a:t>MECHA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FDCEEA-D4DA-60E9-D4AF-11B1149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63"/>
          <a:stretch>
            <a:fillRect/>
          </a:stretch>
        </p:blipFill>
        <p:spPr bwMode="auto">
          <a:xfrm>
            <a:off x="0" y="2404101"/>
            <a:ext cx="1219200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A4F7C3-8BC7-2B43-B516-D646AB960478}"/>
              </a:ext>
            </a:extLst>
          </p:cNvPr>
          <p:cNvSpPr txBox="1"/>
          <p:nvPr/>
        </p:nvSpPr>
        <p:spPr>
          <a:xfrm>
            <a:off x="2847975" y="1513222"/>
            <a:ext cx="993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git clone https://github.com/water-fluxes/day-2-organ-GRANAR-MECHA/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6437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47B3-F998-69F9-70E0-C0489996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2C791D-0541-84F0-F417-20D885846A8F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A782E2-8120-FC54-D978-3810ED1A3FC9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5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FB20E9-1215-6511-76FC-5E8589E68811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5EE733B-C812-EA56-87D7-EF1FD65E9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3E36B4-11A3-F4DE-E9F9-83596E6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6B0561C-D16B-9A98-5F07-34F6BEF597DB}"/>
              </a:ext>
            </a:extLst>
          </p:cNvPr>
          <p:cNvSpPr/>
          <p:nvPr/>
        </p:nvSpPr>
        <p:spPr>
          <a:xfrm flipH="1">
            <a:off x="7443787" y="2780200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90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78FC-7591-15B8-3A2A-EF8D9CAA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1A2119-2112-D1C0-4AC5-FC1EA7C05A7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B531CB2-7797-4BE7-40B6-B2EE74B27B17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6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EC98FC-13F5-5EBF-4A30-B21F3D8F927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7FC3C9-A526-1D1A-DCD0-2FEF54EDD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78C06A-D513-4AA2-E291-FF7ECBD1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12192000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DC99C6C-3B9D-E6D3-A521-AB9C44C9A3FA}"/>
              </a:ext>
            </a:extLst>
          </p:cNvPr>
          <p:cNvSpPr/>
          <p:nvPr/>
        </p:nvSpPr>
        <p:spPr>
          <a:xfrm flipH="1">
            <a:off x="8777287" y="4093130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B94102D-3421-49DE-F49F-4BFFFD72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3" t="44014"/>
          <a:stretch>
            <a:fillRect/>
          </a:stretch>
        </p:blipFill>
        <p:spPr bwMode="auto">
          <a:xfrm>
            <a:off x="6610349" y="3328694"/>
            <a:ext cx="5581650" cy="27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1B33B33-6EB5-9B25-E9FD-A7BF8345030E}"/>
              </a:ext>
            </a:extLst>
          </p:cNvPr>
          <p:cNvSpPr/>
          <p:nvPr/>
        </p:nvSpPr>
        <p:spPr>
          <a:xfrm flipH="1">
            <a:off x="7661326" y="4625377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E89C510-02E9-DD6A-F2CF-C0A9B8DA7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9" t="47306"/>
          <a:stretch>
            <a:fillRect/>
          </a:stretch>
        </p:blipFill>
        <p:spPr bwMode="auto">
          <a:xfrm>
            <a:off x="6610348" y="3302261"/>
            <a:ext cx="5581652" cy="24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EA059C-995F-DB54-7432-7F1836455500}"/>
              </a:ext>
            </a:extLst>
          </p:cNvPr>
          <p:cNvSpPr/>
          <p:nvPr/>
        </p:nvSpPr>
        <p:spPr>
          <a:xfrm flipH="1">
            <a:off x="8072437" y="4393085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218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5939-CE88-3ED1-3B4A-BD808D35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61202-3A09-2CE0-7A6C-8659EEEF9145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2BEA571-2A8D-8DE6-D185-61929CF965C5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7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B43C91-397A-BC33-5A90-B72661CDCE1A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73D1BD3-B337-EE00-BDE5-D9B2AA69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775458-7F55-3D19-5EBB-65A2BA54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595"/>
            <a:ext cx="12192000" cy="49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13A9BC-B6EC-7855-879B-680E2980E853}"/>
              </a:ext>
            </a:extLst>
          </p:cNvPr>
          <p:cNvSpPr/>
          <p:nvPr/>
        </p:nvSpPr>
        <p:spPr>
          <a:xfrm>
            <a:off x="462116" y="3293806"/>
            <a:ext cx="6115665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FF32BD6-82BD-924B-49A2-D1C817F5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95"/>
            <a:ext cx="121920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DD5E-88FF-6A21-36BB-D6390DBF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98549A-8797-275D-BCB3-4D7C8E9C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A8DA9CC-5EA1-7F5A-8C99-F8544DE95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9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2EDB-2065-1501-3EB2-AD806DAF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25DD9-B816-C24F-6AA7-23255612057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881E32-60BD-152E-7990-8F7E159BDBAF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9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F5A61B-F0A3-62BD-CAFD-969553AE87B4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683122C-308F-2C89-7D30-06AC63106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7F5FD3-2691-3A43-F900-D54FACAF6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63"/>
          <a:stretch>
            <a:fillRect/>
          </a:stretch>
        </p:blipFill>
        <p:spPr bwMode="auto">
          <a:xfrm>
            <a:off x="0" y="2515226"/>
            <a:ext cx="1219200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27389-ABF7-05E0-1B96-CB1F8A11F225}"/>
              </a:ext>
            </a:extLst>
          </p:cNvPr>
          <p:cNvSpPr txBox="1"/>
          <p:nvPr/>
        </p:nvSpPr>
        <p:spPr>
          <a:xfrm>
            <a:off x="2847975" y="1513222"/>
            <a:ext cx="993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git clone https://github.com/water-fluxes/day-2-organ-GRANAR-MECHA/</a:t>
            </a:r>
            <a:endParaRPr lang="en-S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95BE4-A7CF-CD11-B046-C12F3F3A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863"/>
            <a:ext cx="12192000" cy="572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3476AB1-8D10-01E4-18C0-D47022E5C6B0}"/>
              </a:ext>
            </a:extLst>
          </p:cNvPr>
          <p:cNvSpPr/>
          <p:nvPr/>
        </p:nvSpPr>
        <p:spPr>
          <a:xfrm rot="16200000">
            <a:off x="93407" y="4242927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811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erschool.potx" id="{60565B28-51FE-4004-A000-0E55EFDD6BC4}" vid="{85E6D30B-D14B-4DE0-A4C3-A915C9405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16BEAC8681A40AC8BF6E816C712FC" ma:contentTypeVersion="4" ma:contentTypeDescription="Crée un document." ma:contentTypeScope="" ma:versionID="c499bfc6f44a6620105d34c92ca990c6">
  <xsd:schema xmlns:xsd="http://www.w3.org/2001/XMLSchema" xmlns:xs="http://www.w3.org/2001/XMLSchema" xmlns:p="http://schemas.microsoft.com/office/2006/metadata/properties" xmlns:ns2="6cddd19c-a09d-4708-9e77-f03946864159" targetNamespace="http://schemas.microsoft.com/office/2006/metadata/properties" ma:root="true" ma:fieldsID="c29e85491839ce8491fca733422435c4" ns2:_="">
    <xsd:import namespace="6cddd19c-a09d-4708-9e77-f03946864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dd19c-a09d-4708-9e77-f039468641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891B6-789D-4810-9632-0C74F13138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9FB932-51CC-4EE9-8790-760B0148EB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ddd19c-a09d-4708-9e77-f03946864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78B271-CD33-4524-8036-5E6B9499EBE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6cddd19c-a09d-4708-9e77-f0394686415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summerschool</Template>
  <TotalTime>8966</TotalTime>
  <Words>292</Words>
  <Application>Microsoft Office PowerPoint</Application>
  <PresentationFormat>Widescreen</PresentationFormat>
  <Paragraphs>81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Cascadia Mono</vt:lpstr>
      <vt:lpstr>Helvetica</vt:lpstr>
      <vt:lpstr>Helvetica Neue</vt:lpstr>
      <vt:lpstr>Helvetica Neue Medium</vt:lpstr>
      <vt:lpstr>Helvetica Neue Thin</vt:lpstr>
      <vt:lpstr>Tw Cen MT</vt:lpstr>
      <vt:lpstr>Circuit</vt:lpstr>
      <vt:lpstr>Root anatomies and hydraulics with GRANAR-MECHA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Mehmandoostkotlar</dc:creator>
  <cp:lastModifiedBy>Adrien Heymans</cp:lastModifiedBy>
  <cp:revision>112</cp:revision>
  <dcterms:created xsi:type="dcterms:W3CDTF">2022-07-18T14:28:25Z</dcterms:created>
  <dcterms:modified xsi:type="dcterms:W3CDTF">2025-09-09T11:01:08Z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0x01010010816BEAC8681A40AC8BF6E816C712FC</vt:lpwstr>
  </property>
</Properties>
</file>